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4" r:id="rId2"/>
    <p:sldId id="298" r:id="rId3"/>
    <p:sldId id="310" r:id="rId4"/>
    <p:sldId id="313" r:id="rId5"/>
    <p:sldId id="311" r:id="rId6"/>
    <p:sldId id="31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6009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47" autoAdjust="0"/>
    <p:restoredTop sz="94540" autoAdjust="0"/>
  </p:normalViewPr>
  <p:slideViewPr>
    <p:cSldViewPr>
      <p:cViewPr varScale="1">
        <p:scale>
          <a:sx n="103" d="100"/>
          <a:sy n="103" d="100"/>
        </p:scale>
        <p:origin x="-11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90CBB52-966F-4779-B5EE-0720A5DF41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46BCB2-7B2A-42B0-B91E-D50BF563C89D}" type="slidenum">
              <a:rPr lang="en-US"/>
              <a:pPr/>
              <a:t>1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13016-E0B2-4AD1-BC85-56E66803A117}" type="slidenum">
              <a:rPr lang="en-US"/>
              <a:pPr/>
              <a:t>2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31C7C-702A-4CED-B8D5-0BF35443ADDA}" type="slidenum">
              <a:rPr lang="en-US"/>
              <a:pPr/>
              <a:t>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Laid out in planning tool 8/18/05 (using H-compress).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BB52-966F-4779-B5EE-0720A5DF41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BB52-966F-4779-B5EE-0720A5DF41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13016-E0B2-4AD1-BC85-56E66803A117}" type="slidenum">
              <a:rPr lang="en-US"/>
              <a:pPr/>
              <a:t>6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4638"/>
            <a:ext cx="2133600" cy="601503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248400" cy="601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303338"/>
            <a:ext cx="8534400" cy="498633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3338"/>
            <a:ext cx="8534400" cy="2416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871913"/>
            <a:ext cx="8534400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3338"/>
            <a:ext cx="4191000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3338"/>
            <a:ext cx="4191000" cy="4986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3014663" y="6616700"/>
            <a:ext cx="4002087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000" i="1">
                <a:solidFill>
                  <a:schemeClr val="accent2"/>
                </a:solidFill>
              </a:rPr>
              <a:t>SECCHI – Sun-Earth Connections Coronal and Heliospheric Investigation</a:t>
            </a:r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455613" y="1066800"/>
            <a:ext cx="8226425" cy="0"/>
          </a:xfrm>
          <a:prstGeom prst="line">
            <a:avLst/>
          </a:prstGeom>
          <a:noFill/>
          <a:ln w="38100" cmpd="dbl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39" name="Picture 15" descr="Naval_Research_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152400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03338"/>
            <a:ext cx="8534400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41" name="Picture 17" descr="SECCHI_3circle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83425" y="153988"/>
            <a:ext cx="193833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/>
          <p:cNvSpPr>
            <a:spLocks noGrp="1" noChangeArrowheads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SECCHI Operations </a:t>
            </a:r>
            <a:r>
              <a:rPr lang="en-US" dirty="0" smtClean="0"/>
              <a:t>During the Extended Mission</a:t>
            </a:r>
            <a:endParaRPr lang="en-US" dirty="0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/>
          <a:lstStyle/>
          <a:p>
            <a:r>
              <a:rPr lang="en-US" dirty="0"/>
              <a:t>Simon Plunkett</a:t>
            </a:r>
          </a:p>
          <a:p>
            <a:r>
              <a:rPr lang="en-US" dirty="0"/>
              <a:t>SECCHI Operations Lead</a:t>
            </a:r>
          </a:p>
          <a:p>
            <a:endParaRPr lang="en-US" dirty="0" smtClean="0"/>
          </a:p>
          <a:p>
            <a:r>
              <a:rPr lang="en-US" i="1" dirty="0" smtClean="0"/>
              <a:t>STEREO SWG</a:t>
            </a:r>
            <a:endParaRPr lang="en-US" i="1" dirty="0"/>
          </a:p>
          <a:p>
            <a:r>
              <a:rPr lang="en-US" i="1" dirty="0" smtClean="0"/>
              <a:t>Pasadena, CA</a:t>
            </a:r>
            <a:endParaRPr lang="en-US" i="1" dirty="0"/>
          </a:p>
          <a:p>
            <a:r>
              <a:rPr lang="en-US" i="1" dirty="0" smtClean="0"/>
              <a:t>February 3, 2009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259" name="Group 131"/>
          <p:cNvGraphicFramePr>
            <a:graphicFrameLocks noGrp="1"/>
          </p:cNvGraphicFramePr>
          <p:nvPr>
            <p:ph type="tbl" idx="1"/>
          </p:nvPr>
        </p:nvGraphicFramePr>
        <p:xfrm>
          <a:off x="228600" y="1219200"/>
          <a:ext cx="8839200" cy="5364608"/>
        </p:xfrm>
        <a:graphic>
          <a:graphicData uri="http://schemas.openxmlformats.org/drawingml/2006/table">
            <a:tbl>
              <a:tblPr/>
              <a:tblGrid>
                <a:gridCol w="1066800"/>
                <a:gridCol w="1676400"/>
                <a:gridCol w="1219200"/>
                <a:gridCol w="1143000"/>
                <a:gridCol w="1524000"/>
                <a:gridCol w="1295400"/>
                <a:gridCol w="914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Telescope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Images and Size (pixels)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Exposure (seconds)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Cadence (minutes)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Images/Day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Compression Scheme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Mbits/Day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EUVI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 2k (171)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(195)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(195)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(284)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(304)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(304)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2k x 2k (All)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16/16/32/4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1k x 1k (pB)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2k x 2k (pB)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(B)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1k x 1k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1k x 1k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4870.4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196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Current SSR1 Synoptic </a:t>
            </a:r>
            <a:r>
              <a:rPr lang="en-US" sz="3200" dirty="0"/>
              <a:t>Program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56" name="Rectangle 6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Current SSR2 Synoptic </a:t>
            </a:r>
            <a:r>
              <a:rPr lang="en-US" sz="3200" dirty="0"/>
              <a:t>Program </a:t>
            </a:r>
          </a:p>
        </p:txBody>
      </p:sp>
      <p:graphicFrame>
        <p:nvGraphicFramePr>
          <p:cNvPr id="209024" name="Group 128"/>
          <p:cNvGraphicFramePr>
            <a:graphicFrameLocks noGrp="1"/>
          </p:cNvGraphicFramePr>
          <p:nvPr>
            <p:ph sz="half" idx="1"/>
          </p:nvPr>
        </p:nvGraphicFramePr>
        <p:xfrm>
          <a:off x="304800" y="1295400"/>
          <a:ext cx="8763000" cy="2434400"/>
        </p:xfrm>
        <a:graphic>
          <a:graphicData uri="http://schemas.openxmlformats.org/drawingml/2006/table">
            <a:tbl>
              <a:tblPr/>
              <a:tblGrid>
                <a:gridCol w="990600"/>
                <a:gridCol w="1676400"/>
                <a:gridCol w="1143000"/>
                <a:gridCol w="1219200"/>
                <a:gridCol w="1524000"/>
                <a:gridCol w="1295400"/>
                <a:gridCol w="914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Telescope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Images and Size (pixels)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Exposure (seconds)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Cadence (minutes)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Images/Day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Compression Scheme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Mbits/Day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EUVI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(195)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(284)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(304)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907.7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944.5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489.5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288.7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1478.8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1k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 1k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1103.3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991" name="Rectangle 9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56038"/>
            <a:ext cx="8534400" cy="2819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/>
              <a:t>EUVI SSR2 observations are interleaved with SSR1 observations to increase the image cadence in all wavelengths by at least a factor of 2 from that obtained with SSR1 alone.</a:t>
            </a:r>
            <a:endParaRPr lang="en-US" sz="160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600" dirty="0"/>
              <a:t>COR1 SSR2 observations are interleaved with SSR1 observations for an effective image cadence of 5 minutes.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COR2 and HI images are onboard sums of individual images with shorter exposures.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Program fills SSR2 in about 3.7 hours, after which the oldest data get overwritten, unless an event trigger is set.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This program takes a total of 6275 images per day (SSR1 and SSR2 combined).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Some of these images are also processed for space weather.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67512"/>
          </a:xfrm>
        </p:spPr>
        <p:txBody>
          <a:bodyPr anchor="ctr" anchorCtr="0"/>
          <a:lstStyle/>
          <a:p>
            <a:r>
              <a:rPr lang="en-US" sz="3200" dirty="0" smtClean="0"/>
              <a:t>Science Objectives During </a:t>
            </a:r>
            <a:br>
              <a:rPr lang="en-US" sz="3200" dirty="0" smtClean="0"/>
            </a:br>
            <a:r>
              <a:rPr lang="en-US" sz="3200" dirty="0" smtClean="0"/>
              <a:t>Extended Mission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 of SEPs</a:t>
            </a:r>
          </a:p>
          <a:p>
            <a:r>
              <a:rPr lang="en-US" dirty="0" smtClean="0"/>
              <a:t>CME Initiation</a:t>
            </a:r>
          </a:p>
          <a:p>
            <a:r>
              <a:rPr lang="en-US" dirty="0" smtClean="0"/>
              <a:t>CME propagation</a:t>
            </a:r>
          </a:p>
          <a:p>
            <a:r>
              <a:rPr lang="en-US" dirty="0" smtClean="0"/>
              <a:t>3D reconstruction</a:t>
            </a:r>
          </a:p>
          <a:p>
            <a:pPr lvl="1"/>
            <a:r>
              <a:rPr lang="en-US" dirty="0" smtClean="0"/>
              <a:t>Triangulation using coronagraphs?</a:t>
            </a:r>
          </a:p>
          <a:p>
            <a:r>
              <a:rPr lang="en-US" dirty="0" smtClean="0"/>
              <a:t>Campaign observations (e.g. L4/L5 campaigns)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SSR1 observations continue to provide the background synoptic program, with reduced image cadence and/or spatial resolution compared to nominal mission.</a:t>
            </a:r>
          </a:p>
          <a:p>
            <a:r>
              <a:rPr lang="en-US" dirty="0" smtClean="0"/>
              <a:t>Increased  reliance on SSR2 (event buffer) observations to meet science objectives.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67512"/>
          </a:xfrm>
        </p:spPr>
        <p:txBody>
          <a:bodyPr anchor="ctr" anchorCtr="0"/>
          <a:lstStyle/>
          <a:p>
            <a:r>
              <a:rPr lang="en-US" sz="3200" dirty="0" smtClean="0"/>
              <a:t>Data Volume During </a:t>
            </a:r>
            <a:br>
              <a:rPr lang="en-US" sz="3200" dirty="0" smtClean="0"/>
            </a:br>
            <a:r>
              <a:rPr lang="en-US" sz="3200" dirty="0" smtClean="0"/>
              <a:t>Extended Mission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303338"/>
          <a:ext cx="85344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Ahead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 Behind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Telemetry</a:t>
                      </a:r>
                      <a:r>
                        <a:rPr lang="en-US" baseline="0" dirty="0" smtClean="0"/>
                        <a:t> Rate (kbps)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 Duration (hours)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SECCHI Data Volume (</a:t>
                      </a:r>
                      <a:r>
                        <a:rPr lang="en-US" dirty="0" err="1" smtClean="0"/>
                        <a:t>Mbits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 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5048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May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Aug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May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Apr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Sep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Aug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334000"/>
            <a:ext cx="6555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*</a:t>
            </a:r>
            <a:r>
              <a:rPr lang="en-US" dirty="0" smtClean="0"/>
              <a:t> Based on known variables and current experience.</a:t>
            </a:r>
            <a:endParaRPr lang="en-US" baseline="30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259" name="Group 131"/>
          <p:cNvGraphicFramePr>
            <a:graphicFrameLocks noGrp="1"/>
          </p:cNvGraphicFramePr>
          <p:nvPr>
            <p:ph type="tbl" idx="1"/>
          </p:nvPr>
        </p:nvGraphicFramePr>
        <p:xfrm>
          <a:off x="228600" y="1219200"/>
          <a:ext cx="8839200" cy="4448176"/>
        </p:xfrm>
        <a:graphic>
          <a:graphicData uri="http://schemas.openxmlformats.org/drawingml/2006/table">
            <a:tbl>
              <a:tblPr/>
              <a:tblGrid>
                <a:gridCol w="1066800"/>
                <a:gridCol w="1752600"/>
                <a:gridCol w="1143000"/>
                <a:gridCol w="1143000"/>
                <a:gridCol w="1524000"/>
                <a:gridCol w="1295400"/>
                <a:gridCol w="914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Telescope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Images and Size (pixels)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Exposure (seconds)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Cadence (minutes)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Images/Day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Compression Scheme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Mbits/Day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EUVI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x 2k (171)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(171)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(195)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(284)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2k x 2k (304)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3 512 x 512 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1 512 x 512 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1k x 1k 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1k x 1k 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ICER6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1k x 1k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1k x 1k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1680.0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196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/>
              <a:t>Proposed SSR1 Synoptic </a:t>
            </a:r>
            <a:r>
              <a:rPr lang="en-US" sz="3200" dirty="0"/>
              <a:t>Program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57150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1400" dirty="0" smtClean="0"/>
              <a:t> EUVI emphasis is on one wavelength at any time.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COR emphasis is on total B, with reduced spatial resolution (but increased cadence for COR1).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Minimal impact on HI observations (HI1 cadence reduced from 40 minutes to 60 minutes).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Fits within the expected SECCHI daily data volume at 120 kbps.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14741</TotalTime>
  <Words>783</Words>
  <Application>Microsoft PowerPoint</Application>
  <PresentationFormat>On-screen Show (4:3)</PresentationFormat>
  <Paragraphs>284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SECCHI Operations During the Extended Mission</vt:lpstr>
      <vt:lpstr>Current SSR1 Synoptic Program </vt:lpstr>
      <vt:lpstr>Current SSR2 Synoptic Program </vt:lpstr>
      <vt:lpstr>Science Objectives During  Extended Mission</vt:lpstr>
      <vt:lpstr>Data Volume During  Extended Mission</vt:lpstr>
      <vt:lpstr>Proposed SSR1 Synoptic Program </vt:lpstr>
    </vt:vector>
  </TitlesOfParts>
  <Company>HST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Odendahl</dc:creator>
  <cp:lastModifiedBy>Simon Plunkett</cp:lastModifiedBy>
  <cp:revision>125</cp:revision>
  <dcterms:created xsi:type="dcterms:W3CDTF">2004-09-23T14:56:18Z</dcterms:created>
  <dcterms:modified xsi:type="dcterms:W3CDTF">2009-02-03T05:41:32Z</dcterms:modified>
</cp:coreProperties>
</file>